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Instrument Sans Medium" panose="020B0604020202020204" charset="0"/>
      <p:regular r:id="rId19"/>
    </p:embeddedFont>
    <p:embeddedFont>
      <p:font typeface="Instrument Sans Semi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50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204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StoreSight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9717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Distributed System for Predicting Retail Sales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058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Smeet Nilvarna: 2007270       Nilesh Dusane: 2021621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238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Laboratory of Advanced Programming Project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419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Submitted to: Prof. Massimo Mecella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445" y="5659993"/>
            <a:ext cx="1701165" cy="5213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25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Tech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49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carefully selected a powerful combination of technologies to build StoreSight, ensuring performance, scalability, and maintainability.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5588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59676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HTML, CSS, JavaScript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35893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59676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</a:rPr>
              <a:t>Python, Flask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77995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59676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93790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7541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381" y="3255883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776721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DevOps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9776721" y="459683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Docker, Nginx</a:t>
            </a:r>
            <a:endParaRPr lang="en-US" sz="1750" dirty="0"/>
          </a:p>
        </p:txBody>
      </p:sp>
      <p:pic>
        <p:nvPicPr>
          <p:cNvPr id="20" name="Picture 19" descr="A white object on a black background&#10;&#10;AI-generated content may be incorrect.">
            <a:extLst>
              <a:ext uri="{FF2B5EF4-FFF2-40B4-BE49-F238E27FC236}">
                <a16:creationId xmlns:a16="http://schemas.microsoft.com/office/drawing/2014/main" id="{FABC3062-2F9F-FA18-E342-D54F1C953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107" y="3221714"/>
            <a:ext cx="748545" cy="748545"/>
          </a:xfrm>
          <a:prstGeom prst="rect">
            <a:avLst/>
          </a:prstGeom>
        </p:spPr>
      </p:pic>
      <p:pic>
        <p:nvPicPr>
          <p:cNvPr id="22" name="Picture 21" descr="A white and black logo&#10;&#10;AI-generated content may be incorrect.">
            <a:extLst>
              <a:ext uri="{FF2B5EF4-FFF2-40B4-BE49-F238E27FC236}">
                <a16:creationId xmlns:a16="http://schemas.microsoft.com/office/drawing/2014/main" id="{DBD68402-A252-FB2F-2A7E-30C42E654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93" y="3192392"/>
            <a:ext cx="807188" cy="807188"/>
          </a:xfrm>
          <a:prstGeom prst="rect">
            <a:avLst/>
          </a:prstGeom>
        </p:spPr>
      </p:pic>
      <p:pic>
        <p:nvPicPr>
          <p:cNvPr id="24" name="Picture 2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5118B44-5221-C6C7-60C0-31AB4C961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802" y="5221554"/>
            <a:ext cx="1219370" cy="1219370"/>
          </a:xfrm>
          <a:prstGeom prst="rect">
            <a:avLst/>
          </a:prstGeom>
        </p:spPr>
      </p:pic>
      <p:sp>
        <p:nvSpPr>
          <p:cNvPr id="25" name="Text 4">
            <a:extLst>
              <a:ext uri="{FF2B5EF4-FFF2-40B4-BE49-F238E27FC236}">
                <a16:creationId xmlns:a16="http://schemas.microsoft.com/office/drawing/2014/main" id="{2FDA7BDD-98A1-12F6-7B0A-67994DD92BE2}"/>
              </a:ext>
            </a:extLst>
          </p:cNvPr>
          <p:cNvSpPr/>
          <p:nvPr/>
        </p:nvSpPr>
        <p:spPr>
          <a:xfrm>
            <a:off x="5235892" y="6231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</a:rPr>
              <a:t>Hosting</a:t>
            </a:r>
            <a:endParaRPr lang="en-US" sz="220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2A3D33ED-911C-3509-59B1-C675449C2740}"/>
              </a:ext>
            </a:extLst>
          </p:cNvPr>
          <p:cNvSpPr/>
          <p:nvPr/>
        </p:nvSpPr>
        <p:spPr>
          <a:xfrm>
            <a:off x="5235893" y="667989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</a:rPr>
              <a:t>AWS Cloud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938"/>
            <a:ext cx="7908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Features &amp; Functionality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83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StoreSight provides a comprehensive suite of features designed to empower retail managers with actionable insights and automated workflows.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930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979301"/>
            <a:ext cx="121920" cy="20937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236595"/>
            <a:ext cx="4150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Inventory Dashboard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72701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central, intuitive view showing current stock levels, detailed sales data, and essential product information, updated instantly.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97930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2979301"/>
            <a:ext cx="121920" cy="2093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7282" y="3236595"/>
            <a:ext cx="4190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Performance Analytics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77282" y="372701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charts and tables identify best-selling, worst-selling, and most profitable items, highlighting key performance indicators.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529982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299829"/>
            <a:ext cx="121920" cy="209371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42524" y="5557123"/>
            <a:ext cx="38648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Low-Stock Alerts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142524" y="604754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intelligent system notifies managers via the platform or email when inventory levels hit critical thresholds, preventing stockouts.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28548" y="529982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5299829"/>
            <a:ext cx="121920" cy="209371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77282" y="5557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Trend Analysis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77282" y="604754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Visualizations display product sales over time, offering valuable insights for accurate demand forecasting and strategic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4322"/>
            <a:ext cx="6232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Function Point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67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Function Point Analysis quantifies the functional size of StoreSight, providing a metrics-driven approach to project estimation.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7685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28343" y="353901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Main ILFs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539014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Products, Inventory, Sales Records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028343" y="41893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 EI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418933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Update Stock Level (triggers alerts)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69594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28343" y="4839653"/>
            <a:ext cx="3450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Unadjusted Function Points (UFP)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483965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120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70916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028343" y="585287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Adjusted Function Points (AFP)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5852874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145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6222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final Adjusted Function Points (AFP) of </a:t>
            </a:r>
            <a:r>
              <a:rPr lang="en-US" sz="1750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145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reflects the comprehensive scope of StoreSight's functionalities.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5188"/>
            <a:ext cx="6232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Function Point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5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get a standardized measure of the project's size, we performed a Function Point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12463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Functional Breakdown (What the System Does)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479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•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Interactions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(Inputs/Outputs/Inquiries):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 UFP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149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•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Internal Data Files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(Model, Cleaned Data):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14 UFP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818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•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External Data Interfaces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(Kaggle CSVs):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 UFP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48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Unadjusted Function Points (UFP) = 34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512463"/>
            <a:ext cx="57983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Calculation (Adjusting for Complexity)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40936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Unadjusted Function Points (UFP):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34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605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Value Adjustment Factor (VAF):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1.02 (Based on a Technical Complexity Score of 37)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904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 Adjusted Function Points (FP): 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35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1574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(34 UFP × 1.02 VAF = 34.68)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770155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COCOMO II Effort Estimation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956" y="1773079"/>
            <a:ext cx="1305448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the COCOMO II model, we estimated the effort and timeline required for StoreSight's development, ensuring realistic project planning.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7956" y="2971800"/>
            <a:ext cx="347995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Estimated Person-Months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87956" y="3548777"/>
            <a:ext cx="3986093" cy="970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1.8</a:t>
            </a:r>
            <a:endParaRPr lang="en-US" sz="6100" dirty="0"/>
          </a:p>
        </p:txBody>
      </p:sp>
      <p:sp>
        <p:nvSpPr>
          <p:cNvPr id="6" name="Text 4"/>
          <p:cNvSpPr/>
          <p:nvPr/>
        </p:nvSpPr>
        <p:spPr>
          <a:xfrm>
            <a:off x="787956" y="4744879"/>
            <a:ext cx="3986093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indicates the total labor effort required for development.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1023" y="297180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Projected Timeline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1023" y="3548777"/>
            <a:ext cx="3984784" cy="1941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b="1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3.6</a:t>
            </a:r>
            <a:r>
              <a:rPr lang="en-US" sz="6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Months</a:t>
            </a:r>
            <a:endParaRPr lang="en-US" sz="6100" dirty="0"/>
          </a:p>
        </p:txBody>
      </p:sp>
      <p:sp>
        <p:nvSpPr>
          <p:cNvPr id="9" name="Text 7"/>
          <p:cNvSpPr/>
          <p:nvPr/>
        </p:nvSpPr>
        <p:spPr>
          <a:xfrm>
            <a:off x="5331023" y="5715833"/>
            <a:ext cx="3984784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Based on a team of 2 developers, ensuring a focused and efficient development cycle.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782" y="297180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Software Size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782" y="3548777"/>
            <a:ext cx="3984784" cy="1941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b="1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1,520 SLOC</a:t>
            </a:r>
            <a:endParaRPr lang="en-US" sz="6100" dirty="0"/>
          </a:p>
        </p:txBody>
      </p:sp>
      <p:sp>
        <p:nvSpPr>
          <p:cNvPr id="12" name="Text 10"/>
          <p:cNvSpPr/>
          <p:nvPr/>
        </p:nvSpPr>
        <p:spPr>
          <a:xfrm>
            <a:off x="787956" y="7252097"/>
            <a:ext cx="1305448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2369"/>
            <a:ext cx="6989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Development Process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613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adopted the </a:t>
            </a:r>
            <a:r>
              <a:rPr lang="en-US" sz="1750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Scrum methodology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manage StoreSight's development, for a continuous delivery.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793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worked in 2-week sprints, focusing on delivering one major feature or a set of related functionalities in each iteration.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215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Daily stand-ups, sprint reviews, and retrospectives ensured constant communication and adaptation throughout the project lifecycle.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2666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Burndown Chart visibly tracked our progress, allowing for transparent oversight and proactive adjustments to maintain project velocity.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808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Live 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29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Now, let's see StoreSight in action! We'll walk you through the key features and functionalities we've discussed.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6003012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Prepare to see how StoreSight transforms raw data into actionable insights, providing retailers with the power to truly optimize their inventory management.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47861"/>
            <a:ext cx="30480" cy="1236107"/>
          </a:xfrm>
          <a:prstGeom prst="rect">
            <a:avLst/>
          </a:prstGeom>
          <a:solidFill>
            <a:srgbClr val="D5D5D8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2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50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78860" y="26375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637592"/>
            <a:ext cx="564249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 &amp; Problem Statement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62426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25950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41955" y="26375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2637592"/>
            <a:ext cx="458366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Stories &amp; Requirements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94000" y="319897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87886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483298"/>
            <a:ext cx="564249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Architecture &amp; Technology Stack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469969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541955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4483298"/>
            <a:ext cx="564261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Management &amp; Estimation (SCRUM, FP, COCOMO II)</a:t>
            </a:r>
            <a:endParaRPr lang="en-US" sz="2650" dirty="0"/>
          </a:p>
        </p:txBody>
      </p:sp>
      <p:sp>
        <p:nvSpPr>
          <p:cNvPr id="18" name="Shape 16"/>
          <p:cNvSpPr/>
          <p:nvPr/>
        </p:nvSpPr>
        <p:spPr>
          <a:xfrm>
            <a:off x="793790" y="62865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878860" y="63290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1530906" y="6329005"/>
            <a:ext cx="41398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Implementation &amp; Results</a:t>
            </a:r>
            <a:endParaRPr lang="en-US" sz="2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44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StoreSight?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234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StoreSight is a web platform that provides retailers with powerful inventory analytics to optimize stock management, transforming how businesses handle their product flow.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Utilizes machine learning to analyze historical data and identify complex patterns.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482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Built with a distributed architecture in mind, using a Flask API and Docker for scalability and easy deployment.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291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Goal: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Help store managers optimize inventory, reduce waste, and increase revenue.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2157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Challenge: Why Sales Forecasting is Hard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Overstocking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Loss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Waste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Tied-up Capital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Understocking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Lost Sales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Poor Customer Experience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Damaged Brand Loyalty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91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Stories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16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focused on key user roles to ensure StoreSight meets their critical needs, to simplify complex inventory tasks with interesting features.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02556"/>
            <a:ext cx="13042821" cy="1730812"/>
          </a:xfrm>
          <a:prstGeom prst="roundRect">
            <a:avLst>
              <a:gd name="adj" fmla="val 5504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24270" y="3333036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3D3D4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03948" y="39552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958340" y="3559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Store Manager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958340" y="4050268"/>
            <a:ext cx="118477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 a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Retail Manager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I want to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get a sales forecast for a specific store and product family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so that I can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make better decisions about inventory and staffing.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03948" y="59525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958340" y="6007894"/>
            <a:ext cx="11847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553095" y="6450092"/>
            <a:ext cx="11847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8538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Requirements (Functional)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shall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allow a user to request a sales forecast based on store and product family.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shall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process raw data by cleaning, imputing missing values, and performing feature engineering.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shall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train and evaluate multiple machine learning regression models.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shall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expose its prediction logic via a RESTful API.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shall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display the final sales forecast to the user in a clear, tabular format.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5886"/>
            <a:ext cx="9891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Requirements (Non-Functional)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82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application architecture must support future expansion to handle requests from multiple stores simultaneously.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Portability: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entire application </a:t>
            </a: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must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be containerized using Docker for consistent deployment across different environments.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984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API should return a prediction in near-real-time (under 2 seconds).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406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Usability: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user interface must be simple and intuitive for a non-technical manager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65929"/>
            <a:ext cx="13042821" cy="66976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018"/>
            <a:ext cx="6773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 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14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Development / Training and Deployed Service on AWS.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499479"/>
            <a:ext cx="11258550" cy="50109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61192" y="2813705"/>
            <a:ext cx="2699828" cy="58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1. Collect Data: Kaggle Big Mart Datasets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552395" y="6462386"/>
            <a:ext cx="2699829" cy="880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4. Deploy Model: Serialized Model (model.pkl)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169684" y="2813705"/>
            <a:ext cx="2699828" cy="58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 Data Cleaning &amp; Feature Engineering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760887" y="6596073"/>
            <a:ext cx="2699828" cy="586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5. Flask API (/predict endpoint)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8378176" y="2637629"/>
            <a:ext cx="2699829" cy="939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8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 Model Training &amp; Comparison (Linear Regression, Random Forest, XGBoost)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9969379" y="6289571"/>
            <a:ext cx="2699829" cy="1173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6. Added Deployment Details: AWS EC2 Instance hosts a Docker Container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0001986" y="6583031"/>
            <a:ext cx="2312624" cy="580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AWS EC2 Instance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10759071" y="6876490"/>
            <a:ext cx="1921957" cy="580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Docker Container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1001</Words>
  <Application>Microsoft Office PowerPoint</Application>
  <PresentationFormat>Custom</PresentationFormat>
  <Paragraphs>133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Instrument Sans Bold</vt:lpstr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Nilesh Dusane</cp:lastModifiedBy>
  <cp:revision>2</cp:revision>
  <dcterms:created xsi:type="dcterms:W3CDTF">2025-09-15T13:00:20Z</dcterms:created>
  <dcterms:modified xsi:type="dcterms:W3CDTF">2025-09-18T23:08:04Z</dcterms:modified>
</cp:coreProperties>
</file>